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7" r:id="rId3"/>
    <p:sldId id="270" r:id="rId4"/>
    <p:sldId id="269" r:id="rId5"/>
    <p:sldId id="276" r:id="rId6"/>
    <p:sldId id="277" r:id="rId7"/>
    <p:sldId id="272" r:id="rId8"/>
    <p:sldId id="273" r:id="rId9"/>
    <p:sldId id="278" r:id="rId10"/>
    <p:sldId id="274" r:id="rId11"/>
    <p:sldId id="279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D10F20-2EA4-45DC-A23B-59C6C1B25771}" v="25" dt="2025-04-25T04:28:55.5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77" autoAdjust="0"/>
    <p:restoredTop sz="94737"/>
  </p:normalViewPr>
  <p:slideViewPr>
    <p:cSldViewPr snapToGrid="0">
      <p:cViewPr varScale="1">
        <p:scale>
          <a:sx n="105" d="100"/>
          <a:sy n="105" d="100"/>
        </p:scale>
        <p:origin x="6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10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564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664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4/25/25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99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697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66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4/25/25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773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4/25/25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19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4/25/25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58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720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318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spc="12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4/25/25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900" spc="12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2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4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1" r:id="rId8"/>
    <p:sldLayoutId id="2147483668" r:id="rId9"/>
    <p:sldLayoutId id="2147483669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 spc="27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400" kern="1200" spc="14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 spc="14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 spc="14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spc="14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spc="14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9F2144-48B7-4730-955E-365ECED3A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65FF50-D2F9-4A4F-86ED-F101E172B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B8B750D-9EBC-53AC-ED67-AB2EE19EF4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983" y="1342721"/>
            <a:ext cx="5797883" cy="2667000"/>
          </a:xfrm>
        </p:spPr>
        <p:txBody>
          <a:bodyPr anchor="b">
            <a:normAutofit/>
          </a:bodyPr>
          <a:lstStyle/>
          <a:p>
            <a:r>
              <a:rPr lang="en-US" altLang="zh-CN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Weeky</a:t>
            </a:r>
            <a:br>
              <a:rPr lang="en-US" altLang="zh-CN" dirty="0">
                <a:solidFill>
                  <a:schemeClr val="tx2"/>
                </a:solidFill>
              </a:rPr>
            </a:br>
            <a:r>
              <a:rPr lang="en-US" altLang="zh-CN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Collaborative Weekly Scheduler</a:t>
            </a:r>
            <a:br>
              <a:rPr lang="en-US" altLang="zh-CN" dirty="0">
                <a:solidFill>
                  <a:schemeClr val="tx2"/>
                </a:solidFill>
              </a:rPr>
            </a:b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897EDDB-DE83-A2AC-65B5-AD9ACEE666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3984" y="3908120"/>
            <a:ext cx="5797882" cy="1785690"/>
          </a:xfrm>
        </p:spPr>
        <p:txBody>
          <a:bodyPr anchor="t">
            <a:normAutofit/>
          </a:bodyPr>
          <a:lstStyle/>
          <a:p>
            <a:pPr algn="l"/>
            <a:r>
              <a:rPr lang="en-US" altLang="zh-CN" sz="2200" dirty="0" err="1">
                <a:solidFill>
                  <a:schemeClr val="tx2"/>
                </a:solidFill>
              </a:rPr>
              <a:t>Haipeng</a:t>
            </a:r>
            <a:r>
              <a:rPr lang="en-US" altLang="zh-CN" sz="2200" dirty="0">
                <a:solidFill>
                  <a:schemeClr val="tx2"/>
                </a:solidFill>
              </a:rPr>
              <a:t> Wang</a:t>
            </a:r>
          </a:p>
          <a:p>
            <a:pPr algn="l"/>
            <a:r>
              <a:rPr lang="en-US" altLang="zh-CN" sz="2200" dirty="0">
                <a:solidFill>
                  <a:schemeClr val="tx2"/>
                </a:solidFill>
              </a:rPr>
              <a:t>Haoyin Zheng</a:t>
            </a:r>
          </a:p>
          <a:p>
            <a:pPr algn="l"/>
            <a:r>
              <a:rPr lang="en-US" altLang="zh-CN" sz="2200" dirty="0">
                <a:solidFill>
                  <a:schemeClr val="tx2"/>
                </a:solidFill>
              </a:rPr>
              <a:t>April 25</a:t>
            </a:r>
            <a:r>
              <a:rPr lang="en-US" altLang="zh-CN" sz="2200" i="1" dirty="0">
                <a:solidFill>
                  <a:schemeClr val="tx2"/>
                </a:solidFill>
              </a:rPr>
              <a:t>, 2025</a:t>
            </a:r>
            <a:endParaRPr lang="zh-CN" altLang="en-US" sz="2200" dirty="0">
              <a:solidFill>
                <a:schemeClr val="tx2"/>
              </a:solidFill>
            </a:endParaRPr>
          </a:p>
        </p:txBody>
      </p:sp>
      <p:pic>
        <p:nvPicPr>
          <p:cNvPr id="4" name="Picture 3" descr="彩叶图案">
            <a:extLst>
              <a:ext uri="{FF2B5EF4-FFF2-40B4-BE49-F238E27FC236}">
                <a16:creationId xmlns:a16="http://schemas.microsoft.com/office/drawing/2014/main" id="{266CCB8A-3F33-5F3E-329A-9600CE5B75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69" r="24702"/>
          <a:stretch/>
        </p:blipFill>
        <p:spPr>
          <a:xfrm>
            <a:off x="7162800" y="10"/>
            <a:ext cx="5029200" cy="569380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D834C7-8223-43DA-AA30-E15A1BC7B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3812"/>
            <a:ext cx="12192000" cy="116418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2DE6C5-8EB8-4E41-B0FF-93563AA4C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061" y="5693811"/>
            <a:ext cx="12191999" cy="1164188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255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885DB6-0983-9E25-6513-42360EC36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A489AB9-D248-ABF1-D16E-A35BFACC82C2}"/>
              </a:ext>
            </a:extLst>
          </p:cNvPr>
          <p:cNvSpPr txBox="1"/>
          <p:nvPr/>
        </p:nvSpPr>
        <p:spPr>
          <a:xfrm>
            <a:off x="629226" y="293469"/>
            <a:ext cx="9466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+mj-lt"/>
              </a:rPr>
              <a:t>Future Plans &amp; Learnings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96362D9-E2FE-988C-2116-1830EAD584AB}"/>
              </a:ext>
            </a:extLst>
          </p:cNvPr>
          <p:cNvSpPr txBox="1"/>
          <p:nvPr/>
        </p:nvSpPr>
        <p:spPr>
          <a:xfrm>
            <a:off x="629226" y="1450799"/>
            <a:ext cx="90424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Future: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Add calendar export (Google Calendar sync)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Mobile-first UX improvements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More DIY options(title, time slot)</a:t>
            </a:r>
          </a:p>
          <a:p>
            <a:endParaRPr lang="en-US" altLang="zh-CN" sz="2800" b="1" dirty="0">
              <a:solidFill>
                <a:schemeClr val="bg1"/>
              </a:solidFill>
            </a:endParaRPr>
          </a:p>
          <a:p>
            <a:r>
              <a:rPr lang="en-US" altLang="zh-CN" sz="2800" b="1" dirty="0">
                <a:solidFill>
                  <a:schemeClr val="bg1"/>
                </a:solidFill>
              </a:rPr>
              <a:t>Team Learnings: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Usability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First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Simulated User Interaction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Sense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of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Confirmation</a:t>
            </a: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5" name="图片 4" descr="徽标&#10;&#10;AI 生成的内容可能不正确。">
            <a:extLst>
              <a:ext uri="{FF2B5EF4-FFF2-40B4-BE49-F238E27FC236}">
                <a16:creationId xmlns:a16="http://schemas.microsoft.com/office/drawing/2014/main" id="{2EBBAB00-C40E-E61F-BB53-D1125A952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345" y="5365672"/>
            <a:ext cx="1897496" cy="189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26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F2D816-89C1-0C43-86E9-0A7D6659E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4FF3E2B-8782-C563-172F-D346A8B14F5C}"/>
              </a:ext>
            </a:extLst>
          </p:cNvPr>
          <p:cNvSpPr txBox="1"/>
          <p:nvPr/>
        </p:nvSpPr>
        <p:spPr>
          <a:xfrm>
            <a:off x="2429186" y="2767280"/>
            <a:ext cx="91410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bg1"/>
                </a:solidFill>
                <a:latin typeface="+mj-lt"/>
              </a:rPr>
              <a:t>Thank</a:t>
            </a:r>
            <a:r>
              <a:rPr lang="zh-CN" altLang="en-US" sz="8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zh-CN" sz="8000" b="1" dirty="0">
                <a:solidFill>
                  <a:schemeClr val="bg1"/>
                </a:solidFill>
                <a:latin typeface="+mj-lt"/>
              </a:rPr>
              <a:t>you!!!!!!</a:t>
            </a:r>
            <a:endParaRPr lang="zh-CN" altLang="en-US" sz="6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图片 4" descr="徽标&#10;&#10;AI 生成的内容可能不正确。">
            <a:extLst>
              <a:ext uri="{FF2B5EF4-FFF2-40B4-BE49-F238E27FC236}">
                <a16:creationId xmlns:a16="http://schemas.microsoft.com/office/drawing/2014/main" id="{1846D712-9132-1ECC-0C01-8148D1D81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345" y="5365672"/>
            <a:ext cx="1897496" cy="189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12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3543E9-BEF9-7159-E881-21626BE6F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39D4A85-80B8-63F5-9797-43DAF2158BAB}"/>
              </a:ext>
            </a:extLst>
          </p:cNvPr>
          <p:cNvSpPr txBox="1"/>
          <p:nvPr/>
        </p:nvSpPr>
        <p:spPr>
          <a:xfrm>
            <a:off x="629226" y="293469"/>
            <a:ext cx="9466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+mj-lt"/>
              </a:rPr>
              <a:t>Project Overview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F9B6A06-2CE6-8462-0DE7-474E014A6A44}"/>
              </a:ext>
            </a:extLst>
          </p:cNvPr>
          <p:cNvSpPr txBox="1"/>
          <p:nvPr/>
        </p:nvSpPr>
        <p:spPr>
          <a:xfrm>
            <a:off x="629226" y="1292303"/>
            <a:ext cx="9042400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Purpose: 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To help small teams or friend groups easily coordinate weekly availability through a shared visual scheduler. </a:t>
            </a: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en-US" altLang="zh-CN" sz="2800" b="1" dirty="0">
                <a:solidFill>
                  <a:schemeClr val="bg1"/>
                </a:solidFill>
              </a:rPr>
              <a:t>Users: 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Anyone who needs to coordinate </a:t>
            </a:r>
            <a:r>
              <a:rPr lang="en-US" altLang="zh-CN" sz="2800" b="1" dirty="0">
                <a:solidFill>
                  <a:schemeClr val="bg1"/>
                </a:solidFill>
              </a:rPr>
              <a:t>time availability</a:t>
            </a:r>
            <a:r>
              <a:rPr lang="en-US" altLang="zh-CN" sz="2800" dirty="0">
                <a:solidFill>
                  <a:schemeClr val="bg1"/>
                </a:solidFill>
              </a:rPr>
              <a:t> within a small group	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 </a:t>
            </a:r>
          </a:p>
          <a:p>
            <a:r>
              <a:rPr lang="en-US" altLang="zh-CN" sz="2800" b="1" dirty="0">
                <a:solidFill>
                  <a:schemeClr val="bg1"/>
                </a:solidFill>
              </a:rPr>
              <a:t>Expected Outcome: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Users share a link → choose time slots → System demonstrates common times using heatmap/</a:t>
            </a:r>
            <a:r>
              <a:rPr lang="en-US" altLang="zh-CN" sz="2800" dirty="0" err="1">
                <a:solidFill>
                  <a:schemeClr val="bg1"/>
                </a:solidFill>
              </a:rPr>
              <a:t>ratiomap</a:t>
            </a:r>
            <a:r>
              <a:rPr lang="en-US" altLang="zh-CN" sz="2800" dirty="0">
                <a:solidFill>
                  <a:schemeClr val="bg1"/>
                </a:solidFill>
              </a:rPr>
              <a:t>.</a:t>
            </a: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5" name="图片 4" descr="徽标&#10;&#10;AI 生成的内容可能不正确。">
            <a:extLst>
              <a:ext uri="{FF2B5EF4-FFF2-40B4-BE49-F238E27FC236}">
                <a16:creationId xmlns:a16="http://schemas.microsoft.com/office/drawing/2014/main" id="{137D79EF-A353-7545-4E5D-44BE0CF7B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345" y="5365672"/>
            <a:ext cx="1897496" cy="189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450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DB7184-31EF-49EB-54D5-B2E135D7F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9ABD939-116E-371D-1E3D-3B1964D48F97}"/>
              </a:ext>
            </a:extLst>
          </p:cNvPr>
          <p:cNvSpPr txBox="1"/>
          <p:nvPr/>
        </p:nvSpPr>
        <p:spPr>
          <a:xfrm>
            <a:off x="629226" y="293469"/>
            <a:ext cx="9466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+mj-lt"/>
              </a:rPr>
              <a:t>Sitemap &amp; Page Roles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图片 4" descr="徽标&#10;&#10;AI 生成的内容可能不正确。">
            <a:extLst>
              <a:ext uri="{FF2B5EF4-FFF2-40B4-BE49-F238E27FC236}">
                <a16:creationId xmlns:a16="http://schemas.microsoft.com/office/drawing/2014/main" id="{5AC0A291-036F-EEF8-118D-BB4446C6C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345" y="5365672"/>
            <a:ext cx="1897496" cy="1897496"/>
          </a:xfrm>
          <a:prstGeom prst="rect">
            <a:avLst/>
          </a:prstGeom>
        </p:spPr>
      </p:pic>
      <p:pic>
        <p:nvPicPr>
          <p:cNvPr id="8" name="图片 7" descr="图示&#10;&#10;AI 生成的内容可能不正确。">
            <a:extLst>
              <a:ext uri="{FF2B5EF4-FFF2-40B4-BE49-F238E27FC236}">
                <a16:creationId xmlns:a16="http://schemas.microsoft.com/office/drawing/2014/main" id="{F6F8FD29-8628-0635-44B5-D34943ED2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129" y="1175978"/>
            <a:ext cx="7093742" cy="47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275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4ED24B-ACF9-D137-92C1-03122202C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ADB232E-41A3-6D62-9571-E737AA73FD2D}"/>
              </a:ext>
            </a:extLst>
          </p:cNvPr>
          <p:cNvSpPr txBox="1"/>
          <p:nvPr/>
        </p:nvSpPr>
        <p:spPr>
          <a:xfrm>
            <a:off x="629226" y="293469"/>
            <a:ext cx="9466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+mj-lt"/>
              </a:rPr>
              <a:t>Persona Analysis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B07D84C-574E-BD59-DE81-8B813E5E43BE}"/>
              </a:ext>
            </a:extLst>
          </p:cNvPr>
          <p:cNvSpPr txBox="1"/>
          <p:nvPr/>
        </p:nvSpPr>
        <p:spPr>
          <a:xfrm>
            <a:off x="629226" y="2935366"/>
            <a:ext cx="5366761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Age: 21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Role: Group project leader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Goal: Coordinate everyone's free time quickly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Frustrations: Constantly asking "When are you free?" in group chats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Needs: Simple tool with clear visual time overlap</a:t>
            </a:r>
            <a:endParaRPr lang="en-US" altLang="zh-CN" sz="2400" dirty="0">
              <a:solidFill>
                <a:schemeClr val="bg1"/>
              </a:solidFill>
            </a:endParaRP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5" name="图片 4" descr="徽标&#10;&#10;AI 生成的内容可能不正确。">
            <a:extLst>
              <a:ext uri="{FF2B5EF4-FFF2-40B4-BE49-F238E27FC236}">
                <a16:creationId xmlns:a16="http://schemas.microsoft.com/office/drawing/2014/main" id="{06A92043-0018-7FCA-3CBD-EF48A2116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345" y="5365672"/>
            <a:ext cx="1897496" cy="1897496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AFBFEA06-7F75-6466-3C64-E02B2A1D0C0C}"/>
              </a:ext>
            </a:extLst>
          </p:cNvPr>
          <p:cNvSpPr txBox="1"/>
          <p:nvPr/>
        </p:nvSpPr>
        <p:spPr>
          <a:xfrm>
            <a:off x="6096000" y="2935366"/>
            <a:ext cx="536676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Age: 33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Role: Software engineer in a distributed team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Goal: Schedule daily standups Frustrations: Misaligned calendars and email clutter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Needs: Fast overview of who’s available and when</a:t>
            </a:r>
            <a:endParaRPr lang="en-US" altLang="zh-CN" sz="2800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17" name="图片 16" descr="卡通人物&#10;&#10;AI 生成的内容可能不正确。">
            <a:extLst>
              <a:ext uri="{FF2B5EF4-FFF2-40B4-BE49-F238E27FC236}">
                <a16:creationId xmlns:a16="http://schemas.microsoft.com/office/drawing/2014/main" id="{45E5C562-1A62-945B-79AD-F9902A6A1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26" y="1050963"/>
            <a:ext cx="1773237" cy="1773237"/>
          </a:xfrm>
          <a:prstGeom prst="rect">
            <a:avLst/>
          </a:prstGeom>
        </p:spPr>
      </p:pic>
      <p:pic>
        <p:nvPicPr>
          <p:cNvPr id="19" name="图片 18" descr="图片包含 文本&#10;&#10;AI 生成的内容可能不正确。">
            <a:extLst>
              <a:ext uri="{FF2B5EF4-FFF2-40B4-BE49-F238E27FC236}">
                <a16:creationId xmlns:a16="http://schemas.microsoft.com/office/drawing/2014/main" id="{4D1D1446-2E30-6FDA-5D52-1E3E10818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050963"/>
            <a:ext cx="1773237" cy="177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88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ABA71-B371-1B83-2B97-B47A75DDB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E4E34CB8-F4F6-7CA1-95BF-92ECC809EFB7}"/>
              </a:ext>
            </a:extLst>
          </p:cNvPr>
          <p:cNvSpPr txBox="1"/>
          <p:nvPr/>
        </p:nvSpPr>
        <p:spPr>
          <a:xfrm>
            <a:off x="629226" y="293469"/>
            <a:ext cx="9466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+mj-lt"/>
              </a:rPr>
              <a:t>User Journey – Lisa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C91A728-7FA2-40EE-24AE-3BAF1F39E854}"/>
              </a:ext>
            </a:extLst>
          </p:cNvPr>
          <p:cNvSpPr txBox="1"/>
          <p:nvPr/>
        </p:nvSpPr>
        <p:spPr>
          <a:xfrm>
            <a:off x="1043563" y="1763791"/>
            <a:ext cx="9772074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Lisa opens a shared </a:t>
            </a:r>
            <a:r>
              <a:rPr lang="en-US" altLang="zh-CN" sz="2400" b="1" dirty="0" err="1">
                <a:solidFill>
                  <a:schemeClr val="bg1"/>
                </a:solidFill>
              </a:rPr>
              <a:t>Weeky</a:t>
            </a:r>
            <a:r>
              <a:rPr lang="en-US" altLang="zh-CN" sz="2400" b="1" dirty="0">
                <a:solidFill>
                  <a:schemeClr val="bg1"/>
                </a:solidFill>
              </a:rPr>
              <a:t> link to coordinate a group project.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She is free for the whole week,</a:t>
            </a:r>
            <a:r>
              <a:rPr lang="zh-CN" altLang="en-US" sz="2400" b="1" dirty="0">
                <a:solidFill>
                  <a:schemeClr val="bg1"/>
                </a:solidFill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</a:rPr>
              <a:t>but she has to clicks each available time slot one by one.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After submitting, she sees no visual clue of which time slots are more popular.</a:t>
            </a:r>
            <a:endParaRPr lang="en-US" altLang="zh-CN" sz="2400" dirty="0">
              <a:solidFill>
                <a:schemeClr val="bg1"/>
              </a:solidFill>
            </a:endParaRP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en-US" altLang="zh-CN" sz="2800" b="1" dirty="0">
                <a:solidFill>
                  <a:schemeClr val="bg1"/>
                </a:solidFill>
              </a:rPr>
              <a:t>Opportunities Discovered: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“Select All” improves efficiency for users with broad availability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“Heatmap” view allows users to intuitively see the best group time slots</a:t>
            </a:r>
          </a:p>
          <a:p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5" name="图片 4" descr="徽标&#10;&#10;AI 生成的内容可能不正确。">
            <a:extLst>
              <a:ext uri="{FF2B5EF4-FFF2-40B4-BE49-F238E27FC236}">
                <a16:creationId xmlns:a16="http://schemas.microsoft.com/office/drawing/2014/main" id="{CD83BEAE-E010-AE7F-2007-717C9A440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345" y="5365672"/>
            <a:ext cx="1897496" cy="189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823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15564-FF6A-60C8-21A2-E1E729F1F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4EBACD8-51E7-6FEA-3DC1-8B95EF8157C3}"/>
              </a:ext>
            </a:extLst>
          </p:cNvPr>
          <p:cNvSpPr txBox="1"/>
          <p:nvPr/>
        </p:nvSpPr>
        <p:spPr>
          <a:xfrm>
            <a:off x="629226" y="293469"/>
            <a:ext cx="9466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+mj-lt"/>
              </a:rPr>
              <a:t>User Journey – Tom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F18FB0B-5F86-2E16-CB43-D313A1E324EE}"/>
              </a:ext>
            </a:extLst>
          </p:cNvPr>
          <p:cNvSpPr txBox="1"/>
          <p:nvPr/>
        </p:nvSpPr>
        <p:spPr>
          <a:xfrm>
            <a:off x="1043563" y="1763791"/>
            <a:ext cx="977207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Tom had submitted his weekly availability.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On Monday, his work schedule suddenly changes.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He tries to manually unselect each old slot before submitting again.</a:t>
            </a: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en-US" altLang="zh-CN" sz="2800" b="1" dirty="0">
                <a:solidFill>
                  <a:schemeClr val="bg1"/>
                </a:solidFill>
              </a:rPr>
              <a:t>Opportunities Discovered: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Users need a quick “Clear” button</a:t>
            </a:r>
          </a:p>
          <a:p>
            <a:r>
              <a:rPr lang="en-US" altLang="zh-CN" sz="2400" b="1" dirty="0">
                <a:solidFill>
                  <a:schemeClr val="bg1"/>
                </a:solidFill>
              </a:rPr>
              <a:t>“Resubmit” updated availability is needed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5" name="图片 4" descr="徽标&#10;&#10;AI 生成的内容可能不正确。">
            <a:extLst>
              <a:ext uri="{FF2B5EF4-FFF2-40B4-BE49-F238E27FC236}">
                <a16:creationId xmlns:a16="http://schemas.microsoft.com/office/drawing/2014/main" id="{CD4E2E83-6073-F8E7-1082-8EF815415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345" y="5365672"/>
            <a:ext cx="1897496" cy="189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1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1FEA61-BB26-2600-0267-B4294F3E79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2989D72-65E2-7A93-BA1C-9FB5CA1FBC4C}"/>
              </a:ext>
            </a:extLst>
          </p:cNvPr>
          <p:cNvSpPr txBox="1"/>
          <p:nvPr/>
        </p:nvSpPr>
        <p:spPr>
          <a:xfrm>
            <a:off x="629226" y="293469"/>
            <a:ext cx="9466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+mj-lt"/>
              </a:rPr>
              <a:t>Low-Resolution Mockups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图片 4" descr="徽标&#10;&#10;AI 生成的内容可能不正确。">
            <a:extLst>
              <a:ext uri="{FF2B5EF4-FFF2-40B4-BE49-F238E27FC236}">
                <a16:creationId xmlns:a16="http://schemas.microsoft.com/office/drawing/2014/main" id="{C95A73E5-A11D-10DF-836A-A9702CDD2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345" y="5365672"/>
            <a:ext cx="1897496" cy="1897496"/>
          </a:xfrm>
          <a:prstGeom prst="rect">
            <a:avLst/>
          </a:prstGeom>
        </p:spPr>
      </p:pic>
      <p:pic>
        <p:nvPicPr>
          <p:cNvPr id="3" name="图片 2" descr="表格&#10;&#10;AI 生成的内容可能不正确。">
            <a:extLst>
              <a:ext uri="{FF2B5EF4-FFF2-40B4-BE49-F238E27FC236}">
                <a16:creationId xmlns:a16="http://schemas.microsoft.com/office/drawing/2014/main" id="{BC0E117C-A821-FF5D-2263-E76A5AB1C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9" y="2044256"/>
            <a:ext cx="3191899" cy="3761232"/>
          </a:xfrm>
          <a:prstGeom prst="rect">
            <a:avLst/>
          </a:prstGeom>
        </p:spPr>
      </p:pic>
      <p:pic>
        <p:nvPicPr>
          <p:cNvPr id="7" name="图片 6" descr="表格&#10;&#10;AI 生成的内容可能不正确。">
            <a:extLst>
              <a:ext uri="{FF2B5EF4-FFF2-40B4-BE49-F238E27FC236}">
                <a16:creationId xmlns:a16="http://schemas.microsoft.com/office/drawing/2014/main" id="{44C8531C-91E1-76FE-46A2-0F295458AC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097" y="2044256"/>
            <a:ext cx="3098955" cy="3761232"/>
          </a:xfrm>
          <a:prstGeom prst="rect">
            <a:avLst/>
          </a:prstGeom>
        </p:spPr>
      </p:pic>
      <p:pic>
        <p:nvPicPr>
          <p:cNvPr id="9" name="图片 8" descr="表格&#10;&#10;AI 生成的内容可能不正确。">
            <a:extLst>
              <a:ext uri="{FF2B5EF4-FFF2-40B4-BE49-F238E27FC236}">
                <a16:creationId xmlns:a16="http://schemas.microsoft.com/office/drawing/2014/main" id="{20904087-3D33-F6C3-7835-671C06FBD0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2092" y="2044256"/>
            <a:ext cx="5069908" cy="376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267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87638-7D22-81F8-2CCC-20C58C3B6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01E6C57-C4D0-ADFD-C005-A342123DCD35}"/>
              </a:ext>
            </a:extLst>
          </p:cNvPr>
          <p:cNvSpPr txBox="1"/>
          <p:nvPr/>
        </p:nvSpPr>
        <p:spPr>
          <a:xfrm>
            <a:off x="629226" y="293469"/>
            <a:ext cx="9466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+mj-lt"/>
              </a:rPr>
              <a:t>Colors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6FBD6D1-9ACF-F00D-568F-998016D0B17D}"/>
              </a:ext>
            </a:extLst>
          </p:cNvPr>
          <p:cNvSpPr txBox="1"/>
          <p:nvPr/>
        </p:nvSpPr>
        <p:spPr>
          <a:xfrm>
            <a:off x="629226" y="1292303"/>
            <a:ext cx="9042400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Purple: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Primary actions - Highlights major interaction majors.</a:t>
            </a:r>
          </a:p>
          <a:p>
            <a:r>
              <a:rPr lang="en-US" altLang="zh-CN" sz="2800" b="1" dirty="0">
                <a:solidFill>
                  <a:schemeClr val="bg1"/>
                </a:solidFill>
              </a:rPr>
              <a:t>Red: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Clear button - Caution of deletion.</a:t>
            </a:r>
          </a:p>
          <a:p>
            <a:r>
              <a:rPr lang="en-US" altLang="zh-CN" sz="2800" b="1" dirty="0">
                <a:solidFill>
                  <a:schemeClr val="bg1"/>
                </a:solidFill>
              </a:rPr>
              <a:t>Green: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Select all -  Confirmation/positive action</a:t>
            </a:r>
          </a:p>
          <a:p>
            <a:r>
              <a:rPr lang="en-US" altLang="zh-CN" sz="2800" b="1" dirty="0">
                <a:solidFill>
                  <a:schemeClr val="bg1"/>
                </a:solidFill>
              </a:rPr>
              <a:t>Blue: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Share link – Connection</a:t>
            </a:r>
          </a:p>
          <a:p>
            <a:r>
              <a:rPr lang="en-US" altLang="zh-CN" sz="2800" b="1" dirty="0">
                <a:solidFill>
                  <a:schemeClr val="bg1"/>
                </a:solidFill>
              </a:rPr>
              <a:t>Heatmap Gradient</a:t>
            </a:r>
            <a:r>
              <a:rPr lang="zh-CN" altLang="en-US" sz="2800" b="1" dirty="0">
                <a:solidFill>
                  <a:schemeClr val="bg1"/>
                </a:solidFill>
              </a:rPr>
              <a:t>：</a:t>
            </a:r>
            <a:endParaRPr lang="en-US" altLang="zh-CN" sz="2800" b="1" dirty="0">
              <a:solidFill>
                <a:schemeClr val="bg1"/>
              </a:solidFill>
            </a:endParaRP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Indicate time slot overlap intensity</a:t>
            </a: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5" name="图片 4" descr="徽标&#10;&#10;AI 生成的内容可能不正确。">
            <a:extLst>
              <a:ext uri="{FF2B5EF4-FFF2-40B4-BE49-F238E27FC236}">
                <a16:creationId xmlns:a16="http://schemas.microsoft.com/office/drawing/2014/main" id="{8AFAA2FF-F4D8-F4AD-FC02-F6879FA20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345" y="5365672"/>
            <a:ext cx="1897496" cy="189749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7D9F702-83FC-2E41-B30F-AE42492B6F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8241" y="1455621"/>
            <a:ext cx="2514600" cy="37338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997DC04-17B2-41C8-A7E7-C4C2DB7BCE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67"/>
          <a:stretch/>
        </p:blipFill>
        <p:spPr>
          <a:xfrm>
            <a:off x="629226" y="5227877"/>
            <a:ext cx="59436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69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1C9638-6999-FC3B-F789-A7E3C38B1F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366DE53-B4EB-8E17-8692-EFFBC229A392}"/>
              </a:ext>
            </a:extLst>
          </p:cNvPr>
          <p:cNvSpPr txBox="1"/>
          <p:nvPr/>
        </p:nvSpPr>
        <p:spPr>
          <a:xfrm>
            <a:off x="629226" y="293469"/>
            <a:ext cx="9466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+mj-lt"/>
              </a:rPr>
              <a:t>Typography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2DEB5E5-8489-D993-3970-98E45A03F8D8}"/>
              </a:ext>
            </a:extLst>
          </p:cNvPr>
          <p:cNvSpPr txBox="1"/>
          <p:nvPr/>
        </p:nvSpPr>
        <p:spPr>
          <a:xfrm>
            <a:off x="2086702" y="1889711"/>
            <a:ext cx="904240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800" b="1" dirty="0">
              <a:solidFill>
                <a:schemeClr val="bg1"/>
              </a:solidFill>
            </a:endParaRPr>
          </a:p>
          <a:p>
            <a:endParaRPr lang="en-US" altLang="zh-CN" sz="2800" b="1" dirty="0">
              <a:solidFill>
                <a:schemeClr val="bg1"/>
              </a:solidFill>
            </a:endParaRPr>
          </a:p>
          <a:p>
            <a:endParaRPr lang="en-US" altLang="zh-CN" sz="2800" b="1" dirty="0">
              <a:solidFill>
                <a:schemeClr val="bg1"/>
              </a:solidFill>
            </a:endParaRPr>
          </a:p>
          <a:p>
            <a:endParaRPr lang="en-US" altLang="zh-CN" sz="2800" b="1" dirty="0">
              <a:solidFill>
                <a:schemeClr val="bg1"/>
              </a:solidFill>
            </a:endParaRPr>
          </a:p>
          <a:p>
            <a:endParaRPr lang="en-US" altLang="zh-CN" sz="2800" b="1" dirty="0">
              <a:solidFill>
                <a:schemeClr val="bg1"/>
              </a:solidFill>
            </a:endParaRPr>
          </a:p>
          <a:p>
            <a:r>
              <a:rPr lang="en-US" altLang="zh-CN" sz="2800" b="1" dirty="0">
                <a:solidFill>
                  <a:schemeClr val="bg1"/>
                </a:solidFill>
              </a:rPr>
              <a:t>Modern</a:t>
            </a:r>
            <a:r>
              <a:rPr lang="zh-CN" altLang="en-US" sz="2800" b="1" dirty="0">
                <a:solidFill>
                  <a:schemeClr val="bg1"/>
                </a:solidFill>
              </a:rPr>
              <a:t>，</a:t>
            </a:r>
            <a:r>
              <a:rPr lang="en-US" altLang="zh-CN" sz="2800" b="1" dirty="0">
                <a:solidFill>
                  <a:schemeClr val="bg1"/>
                </a:solidFill>
              </a:rPr>
              <a:t>sans-serif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It gives a clean look, optimized for screen.</a:t>
            </a: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5" name="图片 4" descr="徽标&#10;&#10;AI 生成的内容可能不正确。">
            <a:extLst>
              <a:ext uri="{FF2B5EF4-FFF2-40B4-BE49-F238E27FC236}">
                <a16:creationId xmlns:a16="http://schemas.microsoft.com/office/drawing/2014/main" id="{7AF14CA4-E89B-8C25-ECE6-BB462C3A9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345" y="5365672"/>
            <a:ext cx="1897496" cy="1897496"/>
          </a:xfrm>
          <a:prstGeom prst="rect">
            <a:avLst/>
          </a:prstGeom>
        </p:spPr>
      </p:pic>
      <p:pic>
        <p:nvPicPr>
          <p:cNvPr id="7" name="图片 6" descr="表格, 日程表&#10;&#10;AI 生成的内容可能不正确。">
            <a:extLst>
              <a:ext uri="{FF2B5EF4-FFF2-40B4-BE49-F238E27FC236}">
                <a16:creationId xmlns:a16="http://schemas.microsoft.com/office/drawing/2014/main" id="{06C790DE-870A-C745-8A01-DCEBE3C1B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702" y="2017670"/>
            <a:ext cx="7772400" cy="141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814884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LightSeed_2SEEDS">
      <a:dk1>
        <a:srgbClr val="000000"/>
      </a:dk1>
      <a:lt1>
        <a:srgbClr val="FFFFFF"/>
      </a:lt1>
      <a:dk2>
        <a:srgbClr val="413024"/>
      </a:dk2>
      <a:lt2>
        <a:srgbClr val="E2E6E8"/>
      </a:lt2>
      <a:accent1>
        <a:srgbClr val="D59164"/>
      </a:accent1>
      <a:accent2>
        <a:srgbClr val="DC8081"/>
      </a:accent2>
      <a:accent3>
        <a:srgbClr val="AFA266"/>
      </a:accent3>
      <a:accent4>
        <a:srgbClr val="52AFAF"/>
      </a:accent4>
      <a:accent5>
        <a:srgbClr val="69A8D6"/>
      </a:accent5>
      <a:accent6>
        <a:srgbClr val="6476D5"/>
      </a:accent6>
      <a:hlink>
        <a:srgbClr val="5986A5"/>
      </a:hlink>
      <a:folHlink>
        <a:srgbClr val="7F7F7F"/>
      </a:folHlink>
    </a:clrScheme>
    <a:fontScheme name="Custom 56">
      <a:majorFont>
        <a:latin typeface="Microsoft YaHei"/>
        <a:ea typeface=""/>
        <a:cs typeface=""/>
      </a:majorFont>
      <a:minorFont>
        <a:latin typeface="Microsoft YaHe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</TotalTime>
  <Words>376</Words>
  <Application>Microsoft Macintosh PowerPoint</Application>
  <PresentationFormat>宽屏</PresentationFormat>
  <Paragraphs>74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Microsoft YaHei</vt:lpstr>
      <vt:lpstr>AvenirNext LT Pro Medium</vt:lpstr>
      <vt:lpstr>Microsoft YaHei Light</vt:lpstr>
      <vt:lpstr>Arial</vt:lpstr>
      <vt:lpstr>BlockprintVTI</vt:lpstr>
      <vt:lpstr>Weeky Collaborative Weekly Scheduler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海鹏 汪</dc:creator>
  <cp:lastModifiedBy>Haoyin Zheng</cp:lastModifiedBy>
  <cp:revision>13</cp:revision>
  <dcterms:created xsi:type="dcterms:W3CDTF">2025-01-25T08:21:03Z</dcterms:created>
  <dcterms:modified xsi:type="dcterms:W3CDTF">2025-04-26T00:48:42Z</dcterms:modified>
</cp:coreProperties>
</file>

<file path=docProps/thumbnail.jpeg>
</file>